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83672" r:id="rId1"/>
  </p:sldMasterIdLst>
  <p:notesMasterIdLst>
    <p:notesMasterId r:id="rId20"/>
  </p:notesMasterIdLst>
  <p:sldIdLst>
    <p:sldId id="256" r:id="rId2"/>
    <p:sldId id="262" r:id="rId3"/>
    <p:sldId id="257" r:id="rId4"/>
    <p:sldId id="258" r:id="rId5"/>
    <p:sldId id="259" r:id="rId6"/>
    <p:sldId id="260" r:id="rId7"/>
    <p:sldId id="261" r:id="rId8"/>
    <p:sldId id="263" r:id="rId9"/>
    <p:sldId id="275" r:id="rId10"/>
    <p:sldId id="274" r:id="rId11"/>
    <p:sldId id="264" r:id="rId12"/>
    <p:sldId id="265" r:id="rId13"/>
    <p:sldId id="266" r:id="rId14"/>
    <p:sldId id="272" r:id="rId15"/>
    <p:sldId id="268" r:id="rId16"/>
    <p:sldId id="273" r:id="rId17"/>
    <p:sldId id="269" r:id="rId18"/>
    <p:sldId id="271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8C25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07"/>
    <p:restoredTop sz="94795"/>
  </p:normalViewPr>
  <p:slideViewPr>
    <p:cSldViewPr snapToGrid="0" showGuides="1">
      <p:cViewPr varScale="1">
        <p:scale>
          <a:sx n="116" d="100"/>
          <a:sy n="116" d="100"/>
        </p:scale>
        <p:origin x="880" y="184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AC8707-E2F7-FE49-B50E-FC69F3E0DAA4}" type="datetimeFigureOut">
              <a:rPr lang="en-CL" smtClean="0"/>
              <a:t>16-11-24</a:t>
            </a:fld>
            <a:endParaRPr lang="en-C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FCA133-AA3E-2642-863C-6084475328ED}" type="slidenum">
              <a:rPr lang="en-CL" smtClean="0"/>
              <a:t>‹#›</a:t>
            </a:fld>
            <a:endParaRPr lang="en-CL"/>
          </a:p>
        </p:txBody>
      </p:sp>
    </p:spTree>
    <p:extLst>
      <p:ext uri="{BB962C8B-B14F-4D97-AF65-F5344CB8AC3E}">
        <p14:creationId xmlns:p14="http://schemas.microsoft.com/office/powerpoint/2010/main" val="38741101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E481E-AED7-B644-AA33-D48567319C11}" type="datetime1">
              <a:rPr lang="en-US" smtClean="0"/>
              <a:t>11/16/24</a:t>
            </a:fld>
            <a:endParaRPr lang="en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42E7F-A5ED-4842-86AB-526F2FE8AF1F}" type="slidenum">
              <a:rPr lang="en-CL" smtClean="0"/>
              <a:t>‹#›</a:t>
            </a:fld>
            <a:endParaRPr lang="en-CL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A019E5-0D09-3E48-217F-780A55673E30}"/>
              </a:ext>
            </a:extLst>
          </p:cNvPr>
          <p:cNvSpPr/>
          <p:nvPr userDrawn="1"/>
        </p:nvSpPr>
        <p:spPr>
          <a:xfrm>
            <a:off x="1190243" y="5394325"/>
            <a:ext cx="9811512" cy="566928"/>
          </a:xfrm>
          <a:prstGeom prst="rect">
            <a:avLst/>
          </a:prstGeom>
          <a:solidFill>
            <a:srgbClr val="98C255"/>
          </a:solidFill>
          <a:ln>
            <a:solidFill>
              <a:srgbClr val="98C25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FD6E9F6C-DFD4-9837-B65D-F4FCC9744EC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b="19617"/>
          <a:stretch/>
        </p:blipFill>
        <p:spPr>
          <a:xfrm>
            <a:off x="4021826" y="3683699"/>
            <a:ext cx="4148347" cy="1231386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BCE05EC2-0586-FD3B-C2AF-0B5E6FBD6E2A}"/>
              </a:ext>
            </a:extLst>
          </p:cNvPr>
          <p:cNvSpPr/>
          <p:nvPr userDrawn="1"/>
        </p:nvSpPr>
        <p:spPr>
          <a:xfrm>
            <a:off x="874775" y="5394325"/>
            <a:ext cx="630935" cy="566928"/>
          </a:xfrm>
          <a:prstGeom prst="ellipse">
            <a:avLst/>
          </a:prstGeom>
          <a:solidFill>
            <a:srgbClr val="98C255"/>
          </a:solidFill>
          <a:ln>
            <a:solidFill>
              <a:srgbClr val="98C25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48EC267-8C97-FE4D-45DC-900D5BE08C2D}"/>
              </a:ext>
            </a:extLst>
          </p:cNvPr>
          <p:cNvSpPr/>
          <p:nvPr userDrawn="1"/>
        </p:nvSpPr>
        <p:spPr>
          <a:xfrm>
            <a:off x="10686288" y="5394325"/>
            <a:ext cx="630935" cy="566928"/>
          </a:xfrm>
          <a:prstGeom prst="ellipse">
            <a:avLst/>
          </a:prstGeom>
          <a:solidFill>
            <a:srgbClr val="98C255"/>
          </a:solidFill>
          <a:ln>
            <a:solidFill>
              <a:srgbClr val="98C25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</p:spTree>
    <p:extLst>
      <p:ext uri="{BB962C8B-B14F-4D97-AF65-F5344CB8AC3E}">
        <p14:creationId xmlns:p14="http://schemas.microsoft.com/office/powerpoint/2010/main" val="42877863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7427E-4238-CD40-8BD1-F0076F171BAF}" type="datetime1">
              <a:rPr lang="en-US" smtClean="0"/>
              <a:t>11/16/24</a:t>
            </a:fld>
            <a:endParaRPr lang="en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42E7F-A5ED-4842-86AB-526F2FE8AF1F}" type="slidenum">
              <a:rPr lang="en-CL" smtClean="0"/>
              <a:t>‹#›</a:t>
            </a:fld>
            <a:endParaRPr lang="en-CL"/>
          </a:p>
        </p:txBody>
      </p:sp>
    </p:spTree>
    <p:extLst>
      <p:ext uri="{BB962C8B-B14F-4D97-AF65-F5344CB8AC3E}">
        <p14:creationId xmlns:p14="http://schemas.microsoft.com/office/powerpoint/2010/main" val="39360908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4FCB5-ACA7-0C4C-AEA2-3B435B63F0AA}" type="datetime1">
              <a:rPr lang="en-US" smtClean="0"/>
              <a:t>11/16/24</a:t>
            </a:fld>
            <a:endParaRPr lang="en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42E7F-A5ED-4842-86AB-526F2FE8AF1F}" type="slidenum">
              <a:rPr lang="en-CL" smtClean="0"/>
              <a:t>‹#›</a:t>
            </a:fld>
            <a:endParaRPr lang="en-CL"/>
          </a:p>
        </p:txBody>
      </p:sp>
    </p:spTree>
    <p:extLst>
      <p:ext uri="{BB962C8B-B14F-4D97-AF65-F5344CB8AC3E}">
        <p14:creationId xmlns:p14="http://schemas.microsoft.com/office/powerpoint/2010/main" val="5316971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EFA601-5821-EE4D-909A-B611CB00ACD6}" type="datetime1">
              <a:rPr lang="en-US" smtClean="0"/>
              <a:t>11/16/24</a:t>
            </a:fld>
            <a:endParaRPr lang="en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310829" cy="365125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fld id="{9ED42E7F-A5ED-4842-86AB-526F2FE8AF1F}" type="slidenum">
              <a:rPr lang="en-CL" smtClean="0"/>
              <a:pPr/>
              <a:t>‹#›</a:t>
            </a:fld>
            <a:endParaRPr lang="en-CL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FFEA113-0E1F-6C67-23AA-525A821F9C9F}"/>
              </a:ext>
            </a:extLst>
          </p:cNvPr>
          <p:cNvGrpSpPr/>
          <p:nvPr userDrawn="1"/>
        </p:nvGrpSpPr>
        <p:grpSpPr>
          <a:xfrm>
            <a:off x="8610600" y="6420318"/>
            <a:ext cx="3581400" cy="258191"/>
            <a:chOff x="2116695" y="6073434"/>
            <a:chExt cx="4539680" cy="157377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E00A269-106D-957D-40E7-F60B88979E5A}"/>
                </a:ext>
              </a:extLst>
            </p:cNvPr>
            <p:cNvSpPr/>
            <p:nvPr userDrawn="1"/>
          </p:nvSpPr>
          <p:spPr>
            <a:xfrm>
              <a:off x="2244552" y="6073441"/>
              <a:ext cx="4411823" cy="157370"/>
            </a:xfrm>
            <a:prstGeom prst="rect">
              <a:avLst/>
            </a:prstGeom>
            <a:solidFill>
              <a:srgbClr val="98C255"/>
            </a:solidFill>
            <a:ln>
              <a:solidFill>
                <a:srgbClr val="98C25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L" dirty="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4025620C-FF2E-160F-C34B-0E879EC5022B}"/>
                </a:ext>
              </a:extLst>
            </p:cNvPr>
            <p:cNvSpPr/>
            <p:nvPr userDrawn="1"/>
          </p:nvSpPr>
          <p:spPr>
            <a:xfrm>
              <a:off x="2116695" y="6073434"/>
              <a:ext cx="255712" cy="157370"/>
            </a:xfrm>
            <a:prstGeom prst="ellipse">
              <a:avLst/>
            </a:prstGeom>
            <a:solidFill>
              <a:srgbClr val="98C255"/>
            </a:solidFill>
            <a:ln>
              <a:solidFill>
                <a:srgbClr val="98C25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L" dirty="0"/>
            </a:p>
          </p:txBody>
        </p:sp>
      </p:grpSp>
      <p:pic>
        <p:nvPicPr>
          <p:cNvPr id="11" name="Picture 10" descr="A green and black logo&#10;&#10;Description automatically generated">
            <a:extLst>
              <a:ext uri="{FF2B5EF4-FFF2-40B4-BE49-F238E27FC236}">
                <a16:creationId xmlns:a16="http://schemas.microsoft.com/office/drawing/2014/main" id="{F92FBB98-46FD-0CA5-5C80-17D2D672C5E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23584" y="6219592"/>
            <a:ext cx="659631" cy="659631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6A0D2ABE-FD12-3DAD-1B8E-97748BF919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L"/>
          </a:p>
        </p:txBody>
      </p:sp>
    </p:spTree>
    <p:extLst>
      <p:ext uri="{BB962C8B-B14F-4D97-AF65-F5344CB8AC3E}">
        <p14:creationId xmlns:p14="http://schemas.microsoft.com/office/powerpoint/2010/main" val="29193543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19798B-B1A4-0F45-BD4B-0C3F9B801FF0}" type="datetime1">
              <a:rPr lang="en-US" smtClean="0"/>
              <a:t>11/16/24</a:t>
            </a:fld>
            <a:endParaRPr lang="en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42E7F-A5ED-4842-86AB-526F2FE8AF1F}" type="slidenum">
              <a:rPr lang="en-CL" smtClean="0"/>
              <a:t>‹#›</a:t>
            </a:fld>
            <a:endParaRPr lang="en-CL"/>
          </a:p>
        </p:txBody>
      </p:sp>
    </p:spTree>
    <p:extLst>
      <p:ext uri="{BB962C8B-B14F-4D97-AF65-F5344CB8AC3E}">
        <p14:creationId xmlns:p14="http://schemas.microsoft.com/office/powerpoint/2010/main" val="34484122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A9E96-E2AE-7144-9B18-D488B90B082D}" type="datetime1">
              <a:rPr lang="en-US" smtClean="0"/>
              <a:t>11/16/24</a:t>
            </a:fld>
            <a:endParaRPr lang="en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42E7F-A5ED-4842-86AB-526F2FE8AF1F}" type="slidenum">
              <a:rPr lang="en-CL" smtClean="0"/>
              <a:t>‹#›</a:t>
            </a:fld>
            <a:endParaRPr lang="en-CL"/>
          </a:p>
        </p:txBody>
      </p:sp>
    </p:spTree>
    <p:extLst>
      <p:ext uri="{BB962C8B-B14F-4D97-AF65-F5344CB8AC3E}">
        <p14:creationId xmlns:p14="http://schemas.microsoft.com/office/powerpoint/2010/main" val="2177792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36BBF-5F5D-014E-8807-884C0FD7BC72}" type="datetime1">
              <a:rPr lang="en-US" smtClean="0"/>
              <a:t>11/16/24</a:t>
            </a:fld>
            <a:endParaRPr lang="en-C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42E7F-A5ED-4842-86AB-526F2FE8AF1F}" type="slidenum">
              <a:rPr lang="en-CL" smtClean="0"/>
              <a:t>‹#›</a:t>
            </a:fld>
            <a:endParaRPr lang="en-CL"/>
          </a:p>
        </p:txBody>
      </p:sp>
    </p:spTree>
    <p:extLst>
      <p:ext uri="{BB962C8B-B14F-4D97-AF65-F5344CB8AC3E}">
        <p14:creationId xmlns:p14="http://schemas.microsoft.com/office/powerpoint/2010/main" val="9301093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6A2642-EBFB-B942-AF8B-7804E6867809}" type="datetime1">
              <a:rPr lang="en-US" smtClean="0"/>
              <a:t>11/16/24</a:t>
            </a:fld>
            <a:endParaRPr lang="en-C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42E7F-A5ED-4842-86AB-526F2FE8AF1F}" type="slidenum">
              <a:rPr lang="en-CL" smtClean="0"/>
              <a:t>‹#›</a:t>
            </a:fld>
            <a:endParaRPr lang="en-CL"/>
          </a:p>
        </p:txBody>
      </p:sp>
    </p:spTree>
    <p:extLst>
      <p:ext uri="{BB962C8B-B14F-4D97-AF65-F5344CB8AC3E}">
        <p14:creationId xmlns:p14="http://schemas.microsoft.com/office/powerpoint/2010/main" val="28892895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6B05F-575C-D94F-A1BE-389134B127F0}" type="datetime1">
              <a:rPr lang="en-US" smtClean="0"/>
              <a:t>11/16/24</a:t>
            </a:fld>
            <a:endParaRPr lang="en-C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42E7F-A5ED-4842-86AB-526F2FE8AF1F}" type="slidenum">
              <a:rPr lang="en-CL" smtClean="0"/>
              <a:t>‹#›</a:t>
            </a:fld>
            <a:endParaRPr lang="en-CL"/>
          </a:p>
        </p:txBody>
      </p:sp>
    </p:spTree>
    <p:extLst>
      <p:ext uri="{BB962C8B-B14F-4D97-AF65-F5344CB8AC3E}">
        <p14:creationId xmlns:p14="http://schemas.microsoft.com/office/powerpoint/2010/main" val="1208195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82D6C-5982-4044-86AA-A72E6F611ED0}" type="datetime1">
              <a:rPr lang="en-US" smtClean="0"/>
              <a:t>11/16/24</a:t>
            </a:fld>
            <a:endParaRPr lang="en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42E7F-A5ED-4842-86AB-526F2FE8AF1F}" type="slidenum">
              <a:rPr lang="en-CL" smtClean="0"/>
              <a:t>‹#›</a:t>
            </a:fld>
            <a:endParaRPr lang="en-CL"/>
          </a:p>
        </p:txBody>
      </p:sp>
    </p:spTree>
    <p:extLst>
      <p:ext uri="{BB962C8B-B14F-4D97-AF65-F5344CB8AC3E}">
        <p14:creationId xmlns:p14="http://schemas.microsoft.com/office/powerpoint/2010/main" val="19556012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D547F5-A4BF-A246-A47B-37C2F3E387A3}" type="datetime1">
              <a:rPr lang="en-US" smtClean="0"/>
              <a:t>11/16/24</a:t>
            </a:fld>
            <a:endParaRPr lang="en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42E7F-A5ED-4842-86AB-526F2FE8AF1F}" type="slidenum">
              <a:rPr lang="en-CL" smtClean="0"/>
              <a:t>‹#›</a:t>
            </a:fld>
            <a:endParaRPr lang="en-CL"/>
          </a:p>
        </p:txBody>
      </p:sp>
    </p:spTree>
    <p:extLst>
      <p:ext uri="{BB962C8B-B14F-4D97-AF65-F5344CB8AC3E}">
        <p14:creationId xmlns:p14="http://schemas.microsoft.com/office/powerpoint/2010/main" val="17599971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F4A66B-6AD8-2A42-BD4C-338BC3934C01}" type="datetime1">
              <a:rPr lang="en-US" smtClean="0"/>
              <a:t>11/16/24</a:t>
            </a:fld>
            <a:endParaRPr lang="en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D42E7F-A5ED-4842-86AB-526F2FE8AF1F}" type="slidenum">
              <a:rPr lang="en-CL" smtClean="0"/>
              <a:t>‹#›</a:t>
            </a:fld>
            <a:endParaRPr lang="en-CL"/>
          </a:p>
        </p:txBody>
      </p:sp>
    </p:spTree>
    <p:extLst>
      <p:ext uri="{BB962C8B-B14F-4D97-AF65-F5344CB8AC3E}">
        <p14:creationId xmlns:p14="http://schemas.microsoft.com/office/powerpoint/2010/main" val="36013186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url?q=https%3A%2F%2Ftinyurl.com%2FIWBDA2024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t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4C98B8-C600-BE94-E44F-5DC5960E5F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9472" y="524955"/>
            <a:ext cx="9973056" cy="2387600"/>
          </a:xfrm>
        </p:spPr>
        <p:txBody>
          <a:bodyPr>
            <a:normAutofit fontScale="90000"/>
          </a:bodyPr>
          <a:lstStyle/>
          <a:p>
            <a:r>
              <a:rPr lang="en-US" sz="6000" b="1" dirty="0"/>
              <a:t>Synthetic Biology Open Language: </a:t>
            </a:r>
            <a:br>
              <a:rPr lang="en-US" sz="6000" b="1" dirty="0"/>
            </a:br>
            <a:r>
              <a:rPr lang="en-US" sz="6000" b="1" dirty="0"/>
              <a:t>Data Model version 3</a:t>
            </a:r>
            <a:endParaRPr lang="en-CL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81DF4A-5364-8370-F3CC-D7BF604B76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28436" y="5505164"/>
            <a:ext cx="9144000" cy="1655762"/>
          </a:xfrm>
        </p:spPr>
        <p:txBody>
          <a:bodyPr/>
          <a:lstStyle/>
          <a:p>
            <a:r>
              <a:rPr lang="en-CL" dirty="0">
                <a:solidFill>
                  <a:schemeClr val="bg1"/>
                </a:solidFill>
              </a:rPr>
              <a:t>Presenter: Gonzalo Vidal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B53879-AA13-B143-C2EB-745AA772D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42E7F-A5ED-4842-86AB-526F2FE8AF1F}" type="slidenum">
              <a:rPr lang="en-CL" smtClean="0"/>
              <a:t>0</a:t>
            </a:fld>
            <a:endParaRPr lang="en-CL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6C411E23-34FB-C5EC-8A68-2A98D38042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1235" y="0"/>
            <a:ext cx="3002656" cy="1518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560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E2428F6-C5DB-875E-68BD-27846CF7B0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CL" dirty="0"/>
              <a:t>Creating a toggle switch</a:t>
            </a:r>
          </a:p>
          <a:p>
            <a:pPr marL="0" indent="0">
              <a:buNone/>
            </a:pPr>
            <a:endParaRPr lang="en-CL" dirty="0"/>
          </a:p>
          <a:p>
            <a:pPr marL="0" indent="0">
              <a:buNone/>
            </a:pPr>
            <a:r>
              <a:rPr lang="en-CL" dirty="0"/>
              <a:t>Code: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D778D8-9D73-DFA5-022B-8A4A128F25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42E7F-A5ED-4842-86AB-526F2FE8AF1F}" type="slidenum">
              <a:rPr lang="en-CL" smtClean="0"/>
              <a:pPr/>
              <a:t>9</a:t>
            </a:fld>
            <a:endParaRPr lang="en-CL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C12E5C8-EC3E-A483-1DD7-D4BABE41E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L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Hands on exercise</a:t>
            </a:r>
          </a:p>
        </p:txBody>
      </p:sp>
      <p:pic>
        <p:nvPicPr>
          <p:cNvPr id="6" name="Picture 5" descr="A qr code with black squares&#10;&#10;Description automatically generated">
            <a:extLst>
              <a:ext uri="{FF2B5EF4-FFF2-40B4-BE49-F238E27FC236}">
                <a16:creationId xmlns:a16="http://schemas.microsoft.com/office/drawing/2014/main" id="{B8F2ED26-AF58-5CF2-5481-EA2D3F61F1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6524" y="2500926"/>
            <a:ext cx="4064000" cy="4064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5543900-888E-0D08-8092-366CDF145B7E}"/>
              </a:ext>
            </a:extLst>
          </p:cNvPr>
          <p:cNvSpPr txBox="1"/>
          <p:nvPr/>
        </p:nvSpPr>
        <p:spPr>
          <a:xfrm>
            <a:off x="5894080" y="1771077"/>
            <a:ext cx="559961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0" i="0" dirty="0">
                <a:solidFill>
                  <a:srgbClr val="E3E3E3"/>
                </a:solidFill>
                <a:effectLst/>
                <a:latin typeface="Roboto" panose="02000000000000000000" pitchFamily="2" charset="0"/>
                <a:hlinkClick r:id="rId3"/>
              </a:rPr>
              <a:t>https://tinyurl.com/IWBDA2024</a:t>
            </a:r>
            <a:endParaRPr lang="en-US" sz="3000" b="0" i="0" dirty="0">
              <a:solidFill>
                <a:srgbClr val="E3E3E3"/>
              </a:solidFill>
              <a:effectLst/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9493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BF0CB-386C-B191-9A8A-CD24FD1FFF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CL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Component: the root of every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76B86A-E370-76BD-F5C0-B0757CBAD4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4055" y="5559614"/>
            <a:ext cx="5992358" cy="854491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sz="2800" dirty="0"/>
              <a:t>A component can be DNA, RNA, protein, a small molecule, a strain of cells, a media recipe, an experimental sample design, …</a:t>
            </a:r>
          </a:p>
          <a:p>
            <a:endParaRPr lang="en-C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23D0C0-AA1D-1C40-D97E-E7B14108B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42E7F-A5ED-4842-86AB-526F2FE8AF1F}" type="slidenum">
              <a:rPr lang="en-CL" smtClean="0">
                <a:solidFill>
                  <a:schemeClr val="bg1"/>
                </a:solidFill>
              </a:rPr>
              <a:t>10</a:t>
            </a:fld>
            <a:endParaRPr lang="en-CL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861553-91DC-94E4-52D1-D2A6F662C4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5885" y="1219616"/>
            <a:ext cx="9837331" cy="433999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8FE3725-9A40-7B3A-70AA-0F39827B99AB}"/>
              </a:ext>
            </a:extLst>
          </p:cNvPr>
          <p:cNvSpPr txBox="1"/>
          <p:nvPr/>
        </p:nvSpPr>
        <p:spPr>
          <a:xfrm>
            <a:off x="9042984" y="1704637"/>
            <a:ext cx="23108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>
                <a:solidFill>
                  <a:srgbClr val="98C255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Pointers to </a:t>
            </a:r>
          </a:p>
          <a:p>
            <a:pPr algn="ctr"/>
            <a:r>
              <a:rPr lang="en-US" sz="1600" i="1" dirty="0">
                <a:solidFill>
                  <a:srgbClr val="98C255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numerical models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8DA3BF-B660-3876-A263-5ACA89205F0D}"/>
              </a:ext>
            </a:extLst>
          </p:cNvPr>
          <p:cNvSpPr txBox="1"/>
          <p:nvPr/>
        </p:nvSpPr>
        <p:spPr>
          <a:xfrm>
            <a:off x="3040824" y="4761190"/>
            <a:ext cx="16324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>
                <a:solidFill>
                  <a:srgbClr val="98C255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Functional</a:t>
            </a:r>
          </a:p>
          <a:p>
            <a:pPr algn="ctr"/>
            <a:r>
              <a:rPr lang="en-US" sz="1600" i="1" dirty="0">
                <a:solidFill>
                  <a:srgbClr val="98C255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interactions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80EA4B-F31F-FCC8-1401-709C046D2A84}"/>
              </a:ext>
            </a:extLst>
          </p:cNvPr>
          <p:cNvSpPr txBox="1"/>
          <p:nvPr/>
        </p:nvSpPr>
        <p:spPr>
          <a:xfrm>
            <a:off x="838200" y="1471809"/>
            <a:ext cx="28597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>
                <a:solidFill>
                  <a:srgbClr val="98C255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Nucleic acid sequence,</a:t>
            </a:r>
          </a:p>
          <a:p>
            <a:pPr algn="ctr"/>
            <a:r>
              <a:rPr lang="en-US" sz="1600" i="1" dirty="0">
                <a:solidFill>
                  <a:srgbClr val="98C255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Amino acid sequence, </a:t>
            </a:r>
          </a:p>
          <a:p>
            <a:pPr algn="ctr"/>
            <a:r>
              <a:rPr lang="en-US" sz="1600" i="1" dirty="0">
                <a:solidFill>
                  <a:srgbClr val="98C255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SMILES, </a:t>
            </a:r>
            <a:r>
              <a:rPr lang="en-US" sz="1600" i="1" dirty="0" err="1">
                <a:solidFill>
                  <a:srgbClr val="98C255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etc</a:t>
            </a:r>
            <a:r>
              <a:rPr lang="en-US" sz="1600" i="1" dirty="0">
                <a:solidFill>
                  <a:srgbClr val="98C255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…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77FCC74-17D8-C46D-124D-ABF82EB8247C}"/>
              </a:ext>
            </a:extLst>
          </p:cNvPr>
          <p:cNvSpPr txBox="1"/>
          <p:nvPr/>
        </p:nvSpPr>
        <p:spPr>
          <a:xfrm>
            <a:off x="838200" y="3629979"/>
            <a:ext cx="18470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>
                <a:solidFill>
                  <a:srgbClr val="98C255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Parts/ </a:t>
            </a:r>
            <a:r>
              <a:rPr lang="en-US" sz="1600" i="1" dirty="0" err="1">
                <a:solidFill>
                  <a:srgbClr val="98C255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SubComponents</a:t>
            </a:r>
            <a:endParaRPr lang="en-US" sz="1600" i="1" dirty="0">
              <a:solidFill>
                <a:srgbClr val="98C255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75E3DF1-EA4C-0E2F-0393-CEF5398A4FD1}"/>
              </a:ext>
            </a:extLst>
          </p:cNvPr>
          <p:cNvSpPr txBox="1"/>
          <p:nvPr/>
        </p:nvSpPr>
        <p:spPr>
          <a:xfrm>
            <a:off x="7518776" y="4761190"/>
            <a:ext cx="16324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>
                <a:solidFill>
                  <a:srgbClr val="98C255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Topology &amp; identity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2BC6900-90E3-0DCD-FE2F-6B86333E72E9}"/>
              </a:ext>
            </a:extLst>
          </p:cNvPr>
          <p:cNvSpPr txBox="1"/>
          <p:nvPr/>
        </p:nvSpPr>
        <p:spPr>
          <a:xfrm>
            <a:off x="9982200" y="3824663"/>
            <a:ext cx="16324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>
                <a:solidFill>
                  <a:srgbClr val="98C255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Abstractions</a:t>
            </a:r>
          </a:p>
        </p:txBody>
      </p:sp>
    </p:spTree>
    <p:extLst>
      <p:ext uri="{BB962C8B-B14F-4D97-AF65-F5344CB8AC3E}">
        <p14:creationId xmlns:p14="http://schemas.microsoft.com/office/powerpoint/2010/main" val="23520574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7B626-1928-20E1-411A-88AAC329DE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CL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Example: GFP expression cassette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39CC82-0994-4DBB-6753-F7DD61219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42E7F-A5ED-4842-86AB-526F2FE8AF1F}" type="slidenum">
              <a:rPr lang="en-CL" smtClean="0"/>
              <a:t>11</a:t>
            </a:fld>
            <a:endParaRPr lang="en-CL"/>
          </a:p>
        </p:txBody>
      </p:sp>
      <p:pic>
        <p:nvPicPr>
          <p:cNvPr id="15" name="Picture 14" descr="A close-up of a card&#10;&#10;Description automatically generated">
            <a:extLst>
              <a:ext uri="{FF2B5EF4-FFF2-40B4-BE49-F238E27FC236}">
                <a16:creationId xmlns:a16="http://schemas.microsoft.com/office/drawing/2014/main" id="{9BE50CF6-FB09-234C-CEB4-2B26C80967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3901" y="1957816"/>
            <a:ext cx="4938546" cy="3364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0130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D59478-D721-7551-B1FD-17B8B75F0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42E7F-A5ED-4842-86AB-526F2FE8AF1F}" type="slidenum">
              <a:rPr lang="en-CL" smtClean="0"/>
              <a:t>12</a:t>
            </a:fld>
            <a:endParaRPr lang="en-CL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3AE854A-FAA0-053B-32F9-9695A808D9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Features: Structural aspects of a component</a:t>
            </a:r>
            <a:endParaRPr lang="en-CL" sz="40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0D2BC3-4F33-3802-7047-175959BFF0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506" y="1775189"/>
            <a:ext cx="10680294" cy="427211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6F23999-35BD-5893-E82C-B9AEC0F20695}"/>
              </a:ext>
            </a:extLst>
          </p:cNvPr>
          <p:cNvSpPr txBox="1"/>
          <p:nvPr/>
        </p:nvSpPr>
        <p:spPr>
          <a:xfrm>
            <a:off x="1941814" y="3429000"/>
            <a:ext cx="15504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solidFill>
                  <a:srgbClr val="98C255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Reusable parts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AE8485-45FE-C8CD-DBEB-EC451BCB9D06}"/>
              </a:ext>
            </a:extLst>
          </p:cNvPr>
          <p:cNvSpPr txBox="1"/>
          <p:nvPr/>
        </p:nvSpPr>
        <p:spPr>
          <a:xfrm>
            <a:off x="4771758" y="4809133"/>
            <a:ext cx="16466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solidFill>
                  <a:srgbClr val="98C255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In-context parts</a:t>
            </a:r>
          </a:p>
          <a:p>
            <a:pPr algn="ctr"/>
            <a:r>
              <a:rPr lang="en-US" sz="1600" i="1" dirty="0">
                <a:solidFill>
                  <a:srgbClr val="98C255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&amp; placeholders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49FECC-6736-B4BF-A571-CA772A8B18F9}"/>
              </a:ext>
            </a:extLst>
          </p:cNvPr>
          <p:cNvSpPr txBox="1"/>
          <p:nvPr/>
        </p:nvSpPr>
        <p:spPr>
          <a:xfrm>
            <a:off x="9680831" y="4182108"/>
            <a:ext cx="21130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>
                <a:solidFill>
                  <a:srgbClr val="98C255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Local annotations </a:t>
            </a:r>
          </a:p>
          <a:p>
            <a:pPr algn="ctr"/>
            <a:r>
              <a:rPr lang="en-US" sz="1600" i="1" dirty="0">
                <a:solidFill>
                  <a:srgbClr val="98C255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(e.g., cut sites, scars)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A7684DD-38BA-FBB2-25B5-3A9567D56019}"/>
              </a:ext>
            </a:extLst>
          </p:cNvPr>
          <p:cNvSpPr txBox="1"/>
          <p:nvPr/>
        </p:nvSpPr>
        <p:spPr>
          <a:xfrm>
            <a:off x="7479586" y="3226589"/>
            <a:ext cx="22012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>
                <a:solidFill>
                  <a:srgbClr val="98C255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Pointers to non-SBOL</a:t>
            </a:r>
          </a:p>
          <a:p>
            <a:pPr algn="ctr"/>
            <a:r>
              <a:rPr lang="en-US" sz="1600" i="1" dirty="0">
                <a:solidFill>
                  <a:srgbClr val="98C255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(e.g., </a:t>
            </a:r>
            <a:r>
              <a:rPr lang="en-US" sz="1600" i="1" dirty="0" err="1">
                <a:solidFill>
                  <a:srgbClr val="98C255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ChEBI</a:t>
            </a:r>
            <a:r>
              <a:rPr lang="en-US" sz="1600" i="1" dirty="0">
                <a:solidFill>
                  <a:srgbClr val="98C255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</a:t>
            </a:r>
            <a:r>
              <a:rPr lang="en-US" sz="1600" i="1" dirty="0" err="1">
                <a:solidFill>
                  <a:srgbClr val="98C255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UniProt</a:t>
            </a:r>
            <a:r>
              <a:rPr lang="en-US" sz="1600" i="1" dirty="0">
                <a:solidFill>
                  <a:srgbClr val="98C255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6489C96-349C-3D20-7B8E-D56171A14FEA}"/>
              </a:ext>
            </a:extLst>
          </p:cNvPr>
          <p:cNvSpPr txBox="1"/>
          <p:nvPr/>
        </p:nvSpPr>
        <p:spPr>
          <a:xfrm>
            <a:off x="5309112" y="4139857"/>
            <a:ext cx="17331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>
                <a:solidFill>
                  <a:srgbClr val="98C255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Pointers inside</a:t>
            </a:r>
          </a:p>
          <a:p>
            <a:pPr algn="ctr"/>
            <a:r>
              <a:rPr lang="en-US" sz="1600" i="1" dirty="0" err="1">
                <a:solidFill>
                  <a:srgbClr val="98C255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SubComponents</a:t>
            </a:r>
            <a:endParaRPr lang="en-US" sz="1600" i="1" dirty="0">
              <a:solidFill>
                <a:srgbClr val="98C255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35805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9F2D442-6827-6838-108B-1C5170EA9A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42E7F-A5ED-4842-86AB-526F2FE8AF1F}" type="slidenum">
              <a:rPr lang="en-CL" smtClean="0"/>
              <a:pPr/>
              <a:t>13</a:t>
            </a:fld>
            <a:endParaRPr lang="en-CL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3AB2386-82A5-D50C-55F5-53CF2DEA2B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L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Example: expression cassette parts</a:t>
            </a:r>
          </a:p>
        </p:txBody>
      </p:sp>
      <p:pic>
        <p:nvPicPr>
          <p:cNvPr id="6" name="Picture 5" descr="A diagram of a component&#10;&#10;Description automatically generated">
            <a:extLst>
              <a:ext uri="{FF2B5EF4-FFF2-40B4-BE49-F238E27FC236}">
                <a16:creationId xmlns:a16="http://schemas.microsoft.com/office/drawing/2014/main" id="{EC326315-FE34-02F0-A99E-FA750C57FE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5331" y="1690688"/>
            <a:ext cx="7772400" cy="3800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1332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77646EF-EE7A-CF29-11D3-C38F2D7FA9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42E7F-A5ED-4842-86AB-526F2FE8AF1F}" type="slidenum">
              <a:rPr lang="en-CL" smtClean="0"/>
              <a:pPr/>
              <a:t>14</a:t>
            </a:fld>
            <a:endParaRPr lang="en-CL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075A2D2-21F0-9B6C-6B1D-4709888AC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L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Sequences &amp; Locations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B81875-EE76-86D8-70CE-A19E7E5711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343" y="2628446"/>
            <a:ext cx="2772435" cy="21423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EFB1A0C-9D41-DFBC-BAF6-99A4FFEA70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0734" y="1925609"/>
            <a:ext cx="7324923" cy="354801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B23C5F8-7BD1-64D3-E1CE-18D76D9EF8CB}"/>
              </a:ext>
            </a:extLst>
          </p:cNvPr>
          <p:cNvSpPr txBox="1"/>
          <p:nvPr/>
        </p:nvSpPr>
        <p:spPr>
          <a:xfrm>
            <a:off x="1072493" y="4530077"/>
            <a:ext cx="22910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solidFill>
                  <a:srgbClr val="98C255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IUPAC NA, IUPAC AA, </a:t>
            </a:r>
          </a:p>
          <a:p>
            <a:r>
              <a:rPr lang="en-US" sz="1600" i="1" dirty="0">
                <a:solidFill>
                  <a:srgbClr val="98C255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SMILES, InChI, …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20F6BD-1F3C-6EDC-0E42-1B823B12E681}"/>
              </a:ext>
            </a:extLst>
          </p:cNvPr>
          <p:cNvSpPr txBox="1"/>
          <p:nvPr/>
        </p:nvSpPr>
        <p:spPr>
          <a:xfrm>
            <a:off x="3467204" y="3033352"/>
            <a:ext cx="31636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solidFill>
                  <a:srgbClr val="98C255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Forward or reverse complement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B6064F4-0680-C1CB-F042-15ABE8A28436}"/>
              </a:ext>
            </a:extLst>
          </p:cNvPr>
          <p:cNvSpPr txBox="1"/>
          <p:nvPr/>
        </p:nvSpPr>
        <p:spPr>
          <a:xfrm>
            <a:off x="4260970" y="3336584"/>
            <a:ext cx="22712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>
                <a:solidFill>
                  <a:srgbClr val="98C255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For introns, insertions, </a:t>
            </a:r>
          </a:p>
          <a:p>
            <a:pPr algn="ctr"/>
            <a:r>
              <a:rPr lang="en-US" sz="1600" i="1" dirty="0">
                <a:solidFill>
                  <a:srgbClr val="98C255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origin-crossing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653EB3-DC60-CA78-4542-136BC3AC6E2B}"/>
              </a:ext>
            </a:extLst>
          </p:cNvPr>
          <p:cNvSpPr txBox="1"/>
          <p:nvPr/>
        </p:nvSpPr>
        <p:spPr>
          <a:xfrm>
            <a:off x="8430807" y="4796834"/>
            <a:ext cx="24352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>
                <a:solidFill>
                  <a:srgbClr val="98C255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When just connecting</a:t>
            </a:r>
          </a:p>
          <a:p>
            <a:pPr algn="ctr"/>
            <a:r>
              <a:rPr lang="en-US" sz="1600" i="1" dirty="0">
                <a:solidFill>
                  <a:srgbClr val="98C255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Component &amp; Sequence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D861CB3-32FE-ABDC-9CC7-B86C62BD573F}"/>
              </a:ext>
            </a:extLst>
          </p:cNvPr>
          <p:cNvSpPr txBox="1"/>
          <p:nvPr/>
        </p:nvSpPr>
        <p:spPr>
          <a:xfrm>
            <a:off x="6513807" y="5053900"/>
            <a:ext cx="20292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>
                <a:solidFill>
                  <a:srgbClr val="98C255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Between bases</a:t>
            </a:r>
          </a:p>
          <a:p>
            <a:pPr algn="ctr"/>
            <a:r>
              <a:rPr lang="en-US" sz="1600" i="1" dirty="0">
                <a:solidFill>
                  <a:srgbClr val="98C255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(e.g., restriction site)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13D53C0-4DB3-50B3-91FA-D1F41B7E5940}"/>
              </a:ext>
            </a:extLst>
          </p:cNvPr>
          <p:cNvSpPr txBox="1"/>
          <p:nvPr/>
        </p:nvSpPr>
        <p:spPr>
          <a:xfrm>
            <a:off x="4124751" y="5289598"/>
            <a:ext cx="23230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>
                <a:solidFill>
                  <a:srgbClr val="98C255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 or more bases</a:t>
            </a:r>
          </a:p>
          <a:p>
            <a:pPr algn="ctr"/>
            <a:r>
              <a:rPr lang="en-US" sz="1600" i="1" dirty="0">
                <a:solidFill>
                  <a:srgbClr val="98C255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(e.g., coding sequence)</a:t>
            </a:r>
          </a:p>
        </p:txBody>
      </p:sp>
    </p:spTree>
    <p:extLst>
      <p:ext uri="{BB962C8B-B14F-4D97-AF65-F5344CB8AC3E}">
        <p14:creationId xmlns:p14="http://schemas.microsoft.com/office/powerpoint/2010/main" val="3197430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CC4896E-8D4E-4645-3E22-F6D9D53EBC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42E7F-A5ED-4842-86AB-526F2FE8AF1F}" type="slidenum">
              <a:rPr lang="en-CL" smtClean="0"/>
              <a:pPr/>
              <a:t>15</a:t>
            </a:fld>
            <a:endParaRPr lang="en-CL" dirty="0"/>
          </a:p>
        </p:txBody>
      </p:sp>
      <p:pic>
        <p:nvPicPr>
          <p:cNvPr id="5" name="Picture 4" descr="A diagram of a component&#10;&#10;Description automatically generated">
            <a:extLst>
              <a:ext uri="{FF2B5EF4-FFF2-40B4-BE49-F238E27FC236}">
                <a16:creationId xmlns:a16="http://schemas.microsoft.com/office/drawing/2014/main" id="{E7910020-EAE1-793F-6BD0-877038B6AF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2586" y="1507075"/>
            <a:ext cx="9682537" cy="4620744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B94C6DA-A21D-9CF3-4A17-28F859B951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CL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Example: Location of a SubComponent</a:t>
            </a:r>
          </a:p>
        </p:txBody>
      </p:sp>
    </p:spTree>
    <p:extLst>
      <p:ext uri="{BB962C8B-B14F-4D97-AF65-F5344CB8AC3E}">
        <p14:creationId xmlns:p14="http://schemas.microsoft.com/office/powerpoint/2010/main" val="39036776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C13FFC-6AC7-6EF3-AB87-71835D89E8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42E7F-A5ED-4842-86AB-526F2FE8AF1F}" type="slidenum">
              <a:rPr lang="en-CL" smtClean="0"/>
              <a:pPr/>
              <a:t>16</a:t>
            </a:fld>
            <a:endParaRPr lang="en-CL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D8E47A2-D323-7121-A2B4-81AFE589C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L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Functional information: </a:t>
            </a:r>
            <a:br>
              <a:rPr lang="en-CL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</a:br>
            <a:r>
              <a:rPr lang="en-CL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Interaction &amp; Participation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7F022F9-C10E-A344-4E59-6FE2F592A1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925"/>
          <a:stretch/>
        </p:blipFill>
        <p:spPr>
          <a:xfrm>
            <a:off x="1197263" y="2447687"/>
            <a:ext cx="4750955" cy="275984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3A9CDA5-8776-9664-325B-4D340F7351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5243" y="2546392"/>
            <a:ext cx="5678557" cy="260018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E992A08-3B36-DAB6-D7A3-27CF4594D532}"/>
              </a:ext>
            </a:extLst>
          </p:cNvPr>
          <p:cNvSpPr txBox="1"/>
          <p:nvPr/>
        </p:nvSpPr>
        <p:spPr>
          <a:xfrm>
            <a:off x="2302462" y="4690570"/>
            <a:ext cx="244009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solidFill>
                  <a:srgbClr val="98C255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e.g., genetic production,</a:t>
            </a:r>
          </a:p>
          <a:p>
            <a:r>
              <a:rPr lang="en-US" sz="1600" i="1" dirty="0">
                <a:solidFill>
                  <a:srgbClr val="98C255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biochemical reaction,</a:t>
            </a:r>
          </a:p>
          <a:p>
            <a:r>
              <a:rPr lang="en-US" sz="1600" i="1" dirty="0">
                <a:solidFill>
                  <a:srgbClr val="98C255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Inhibition, stimulation, …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DD79145-2254-7550-8175-8E798C4762BD}"/>
              </a:ext>
            </a:extLst>
          </p:cNvPr>
          <p:cNvSpPr txBox="1"/>
          <p:nvPr/>
        </p:nvSpPr>
        <p:spPr>
          <a:xfrm>
            <a:off x="5876219" y="4737894"/>
            <a:ext cx="195675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solidFill>
                  <a:srgbClr val="98C255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Template, product, </a:t>
            </a:r>
          </a:p>
          <a:p>
            <a:r>
              <a:rPr lang="en-US" sz="1600" i="1" dirty="0">
                <a:solidFill>
                  <a:srgbClr val="98C255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reactant, inhibitor, </a:t>
            </a:r>
          </a:p>
          <a:p>
            <a:r>
              <a:rPr lang="en-US" sz="1600" i="1" dirty="0">
                <a:solidFill>
                  <a:srgbClr val="98C255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inhibited, …</a:t>
            </a:r>
          </a:p>
        </p:txBody>
      </p:sp>
    </p:spTree>
    <p:extLst>
      <p:ext uri="{BB962C8B-B14F-4D97-AF65-F5344CB8AC3E}">
        <p14:creationId xmlns:p14="http://schemas.microsoft.com/office/powerpoint/2010/main" val="27827597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F7AE29B-5E47-FEC3-4E39-497D6E28E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42E7F-A5ED-4842-86AB-526F2FE8AF1F}" type="slidenum">
              <a:rPr lang="en-CL" smtClean="0"/>
              <a:pPr/>
              <a:t>17</a:t>
            </a:fld>
            <a:endParaRPr lang="en-CL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29E37A2-D07A-1D8B-A935-617C7F6A64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Example: GFP production from expression cassette</a:t>
            </a:r>
            <a:endParaRPr lang="en-CL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6" name="Picture 5" descr="A diagram of a process&#10;&#10;Description automatically generated">
            <a:extLst>
              <a:ext uri="{FF2B5EF4-FFF2-40B4-BE49-F238E27FC236}">
                <a16:creationId xmlns:a16="http://schemas.microsoft.com/office/drawing/2014/main" id="{C3EA6978-779A-E843-3CA4-400F0CE578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113" y="1792228"/>
            <a:ext cx="9084366" cy="4462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0893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C70CE-405E-8C5B-D65F-405D71B182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CL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42343C-D5F4-BDFE-7DA3-E66F60A444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CL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Introduction to SBOL</a:t>
            </a:r>
          </a:p>
          <a:p>
            <a:pPr marL="514350" indent="-514350">
              <a:buFont typeface="+mj-lt"/>
              <a:buAutoNum type="arabicPeriod"/>
            </a:pPr>
            <a:r>
              <a:rPr lang="en-CL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Hands on creation of a toggle switch circuit</a:t>
            </a:r>
            <a:br>
              <a:rPr lang="en-CL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</a:br>
            <a:br>
              <a:rPr lang="en-CL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</a:br>
            <a:r>
              <a:rPr lang="en-CL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if time:</a:t>
            </a:r>
          </a:p>
          <a:p>
            <a:pPr marL="514350" indent="-514350">
              <a:buFont typeface="+mj-lt"/>
              <a:buAutoNum type="arabicPeriod"/>
            </a:pPr>
            <a:r>
              <a:rPr lang="en-CL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Demostration of SBOL for assembly planning</a:t>
            </a:r>
          </a:p>
          <a:p>
            <a:pPr marL="514350" indent="-514350">
              <a:buFont typeface="+mj-lt"/>
              <a:buAutoNum type="arabicPeriod"/>
            </a:pPr>
            <a:r>
              <a:rPr lang="en-CL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Demostration of SBOL for simulations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F495AC-4FD5-6E1E-7FEF-23200F32C2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42E7F-A5ED-4842-86AB-526F2FE8AF1F}" type="slidenum">
              <a:rPr lang="en-CL" smtClean="0"/>
              <a:t>1</a:t>
            </a:fld>
            <a:endParaRPr lang="en-CL"/>
          </a:p>
        </p:txBody>
      </p:sp>
    </p:spTree>
    <p:extLst>
      <p:ext uri="{BB962C8B-B14F-4D97-AF65-F5344CB8AC3E}">
        <p14:creationId xmlns:p14="http://schemas.microsoft.com/office/powerpoint/2010/main" val="37012686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E483C-A11F-A5B1-590E-1482C1DB20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7081" y="292849"/>
            <a:ext cx="4111752" cy="2048891"/>
          </a:xfrm>
        </p:spPr>
        <p:txBody>
          <a:bodyPr>
            <a:normAutofit/>
          </a:bodyPr>
          <a:lstStyle/>
          <a:p>
            <a:r>
              <a:rPr lang="en-CL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SBOL development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C1331C-2001-4608-0925-D35CD74A02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42E7F-A5ED-4842-86AB-526F2FE8AF1F}" type="slidenum">
              <a:rPr lang="en-CL" smtClean="0"/>
              <a:t>2</a:t>
            </a:fld>
            <a:endParaRPr lang="en-CL"/>
          </a:p>
        </p:txBody>
      </p:sp>
      <p:pic>
        <p:nvPicPr>
          <p:cNvPr id="6" name="Picture 5" descr="A diagram of a process&#10;&#10;Description automatically generated">
            <a:extLst>
              <a:ext uri="{FF2B5EF4-FFF2-40B4-BE49-F238E27FC236}">
                <a16:creationId xmlns:a16="http://schemas.microsoft.com/office/drawing/2014/main" id="{A707DEC9-44F3-A85B-4491-BAFFD6FB19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2849"/>
            <a:ext cx="6347870" cy="6199277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3AA8569-79AB-55C1-CC4B-BDA11DA2D9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67081" y="2823763"/>
            <a:ext cx="4294632" cy="3384995"/>
          </a:xfrm>
        </p:spPr>
        <p:txBody>
          <a:bodyPr>
            <a:noAutofit/>
          </a:bodyPr>
          <a:lstStyle/>
          <a:p>
            <a:r>
              <a:rPr lang="en-CL" sz="25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Fasta: </a:t>
            </a:r>
            <a:r>
              <a:rPr lang="en-CL" sz="25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Structural information.</a:t>
            </a:r>
          </a:p>
          <a:p>
            <a:r>
              <a:rPr lang="en-CL" sz="25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GenBank: </a:t>
            </a:r>
            <a:r>
              <a:rPr lang="en-CL" sz="25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Structural and functional information.</a:t>
            </a:r>
          </a:p>
          <a:p>
            <a:r>
              <a:rPr lang="en-CL" sz="25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SBOL: </a:t>
            </a:r>
            <a:r>
              <a:rPr lang="en-CL" sz="25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Standardized structural and functional information.</a:t>
            </a:r>
          </a:p>
        </p:txBody>
      </p:sp>
    </p:spTree>
    <p:extLst>
      <p:ext uri="{BB962C8B-B14F-4D97-AF65-F5344CB8AC3E}">
        <p14:creationId xmlns:p14="http://schemas.microsoft.com/office/powerpoint/2010/main" val="38106262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AF39D5-9FC2-BCD3-4393-B900C33EC9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CL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SBOL data model version 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E0AE33-DBE0-36A8-2412-76430E1945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42E7F-A5ED-4842-86AB-526F2FE8AF1F}" type="slidenum">
              <a:rPr lang="en-CL" smtClean="0"/>
              <a:t>3</a:t>
            </a:fld>
            <a:endParaRPr lang="en-C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928268-5E0D-9308-3AC1-633F3EF04B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505" y="2232050"/>
            <a:ext cx="4985500" cy="33383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28F3115-AF5F-3B86-51D5-33400C2EB5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9955" y="2098617"/>
            <a:ext cx="5988422" cy="32324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EE73D1F-8C5E-9AFD-4197-3C904A5B239E}"/>
              </a:ext>
            </a:extLst>
          </p:cNvPr>
          <p:cNvSpPr txBox="1"/>
          <p:nvPr/>
        </p:nvSpPr>
        <p:spPr>
          <a:xfrm>
            <a:off x="1818269" y="1776703"/>
            <a:ext cx="2387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Core Design Classes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FD0EBA-CBCB-D64B-88D7-065DF34D4C31}"/>
              </a:ext>
            </a:extLst>
          </p:cNvPr>
          <p:cNvSpPr txBox="1"/>
          <p:nvPr/>
        </p:nvSpPr>
        <p:spPr>
          <a:xfrm>
            <a:off x="7598386" y="1776703"/>
            <a:ext cx="25087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Complete Data Model</a:t>
            </a:r>
          </a:p>
        </p:txBody>
      </p:sp>
    </p:spTree>
    <p:extLst>
      <p:ext uri="{BB962C8B-B14F-4D97-AF65-F5344CB8AC3E}">
        <p14:creationId xmlns:p14="http://schemas.microsoft.com/office/powerpoint/2010/main" val="22872194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47F09-803C-026D-236B-03CC6A3E2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440936" cy="2231771"/>
          </a:xfrm>
        </p:spPr>
        <p:txBody>
          <a:bodyPr/>
          <a:lstStyle/>
          <a:p>
            <a:r>
              <a:rPr lang="en-CL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SBOL ecosystem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554718-2097-DE9E-5910-3CABA40254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8616" y="2736363"/>
            <a:ext cx="2855976" cy="3177731"/>
          </a:xfrm>
        </p:spPr>
        <p:txBody>
          <a:bodyPr/>
          <a:lstStyle/>
          <a:p>
            <a:r>
              <a:rPr lang="en-CL" dirty="0"/>
              <a:t>Interface between stages</a:t>
            </a:r>
          </a:p>
          <a:p>
            <a:r>
              <a:rPr lang="en-CL" dirty="0"/>
              <a:t>Modular DBTL workflows</a:t>
            </a:r>
          </a:p>
          <a:p>
            <a:r>
              <a:rPr lang="en-CL" dirty="0"/>
              <a:t>Collaboration in distributed DBTL workflows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98E4C7-E916-66CB-050B-0F0F51206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42E7F-A5ED-4842-86AB-526F2FE8AF1F}" type="slidenum">
              <a:rPr lang="en-CL" smtClean="0"/>
              <a:t>4</a:t>
            </a:fld>
            <a:endParaRPr lang="en-CL"/>
          </a:p>
        </p:txBody>
      </p:sp>
      <p:pic>
        <p:nvPicPr>
          <p:cNvPr id="5" name="Picture 4" descr="A diagram of a software development&#10;&#10;Description automatically generated">
            <a:extLst>
              <a:ext uri="{FF2B5EF4-FFF2-40B4-BE49-F238E27FC236}">
                <a16:creationId xmlns:a16="http://schemas.microsoft.com/office/drawing/2014/main" id="{2032A9A6-6B17-743D-E8AA-577AEEE0A8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9182" y="225658"/>
            <a:ext cx="7257288" cy="5805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7157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8728D6-CC03-3644-D530-20646FE3C7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CL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Wetlab example</a:t>
            </a:r>
          </a:p>
        </p:txBody>
      </p:sp>
      <p:pic>
        <p:nvPicPr>
          <p:cNvPr id="6" name="Content Placeholder 5" descr="A diagram of a process&#10;&#10;Description automatically generated">
            <a:extLst>
              <a:ext uri="{FF2B5EF4-FFF2-40B4-BE49-F238E27FC236}">
                <a16:creationId xmlns:a16="http://schemas.microsoft.com/office/drawing/2014/main" id="{3BEAF198-19BB-1371-8A52-6878AD61FF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10784" y="136525"/>
            <a:ext cx="6364005" cy="5877866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3B0807-4373-E594-03E9-D44D508458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42E7F-A5ED-4842-86AB-526F2FE8AF1F}" type="slidenum">
              <a:rPr lang="en-CL" smtClean="0"/>
              <a:t>5</a:t>
            </a:fld>
            <a:endParaRPr lang="en-CL"/>
          </a:p>
        </p:txBody>
      </p:sp>
    </p:spTree>
    <p:extLst>
      <p:ext uri="{BB962C8B-B14F-4D97-AF65-F5344CB8AC3E}">
        <p14:creationId xmlns:p14="http://schemas.microsoft.com/office/powerpoint/2010/main" val="30277701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04B393-9543-76AA-719C-B251B687F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r"/>
            <a:r>
              <a:rPr lang="en-CL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Drylab 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8F8401-4008-BEA2-2739-A1590BF27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42E7F-A5ED-4842-86AB-526F2FE8AF1F}" type="slidenum">
              <a:rPr lang="en-CL" smtClean="0"/>
              <a:t>6</a:t>
            </a:fld>
            <a:endParaRPr lang="en-CL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DA5C88AB-26AC-8D6A-9151-03CFA0DAD9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33" t="58167"/>
          <a:stretch/>
        </p:blipFill>
        <p:spPr>
          <a:xfrm>
            <a:off x="475488" y="536448"/>
            <a:ext cx="5767028" cy="5353320"/>
          </a:xfrm>
          <a:prstGeom prst="rect">
            <a:avLst/>
          </a:prstGeom>
        </p:spPr>
      </p:pic>
      <p:pic>
        <p:nvPicPr>
          <p:cNvPr id="6" name="Picture 5" descr="Chart, histogram&#10;&#10;Description automatically generated">
            <a:extLst>
              <a:ext uri="{FF2B5EF4-FFF2-40B4-BE49-F238E27FC236}">
                <a16:creationId xmlns:a16="http://schemas.microsoft.com/office/drawing/2014/main" id="{3844271C-72CE-DBAE-BB6B-8CE223662D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8683" y="1365504"/>
            <a:ext cx="4769907" cy="4590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8299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5D0AB-2F06-F4B2-F353-C1B0CA4863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CL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Aknowledgements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2DC3ED-8541-41A7-0C1B-5C415BC476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42E7F-A5ED-4842-86AB-526F2FE8AF1F}" type="slidenum">
              <a:rPr lang="en-CL" smtClean="0"/>
              <a:t>7</a:t>
            </a:fld>
            <a:endParaRPr lang="en-C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D8C221-4170-5542-3BD9-75A10B9489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0104" y="720666"/>
            <a:ext cx="5891451" cy="19863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09B1562-CAE9-141A-17BB-D34C4B68C02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1722" b="28365"/>
          <a:stretch/>
        </p:blipFill>
        <p:spPr>
          <a:xfrm>
            <a:off x="851474" y="5119239"/>
            <a:ext cx="1651182" cy="6590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09877E1-99A8-F1ED-F05B-0016832112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5472" y="3627960"/>
            <a:ext cx="1355576" cy="60247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114CBE1-72A7-A7DF-890A-8166E5AEFA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618" y="3614711"/>
            <a:ext cx="2348085" cy="6565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A6C4DA8-873F-384B-7717-4C1763A782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4505" y="3543214"/>
            <a:ext cx="2348085" cy="7240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E34B284-A6C8-EBF0-C2B2-40904C298D7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12020" y="5178992"/>
            <a:ext cx="2348084" cy="70298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055002C-83C5-5842-D1B6-43DC47243A1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6817" y="3452640"/>
            <a:ext cx="1940153" cy="87108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B2E8E36-486A-13A2-27EB-BD6C0A92A90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4510" y="5069366"/>
            <a:ext cx="1929509" cy="758796"/>
          </a:xfrm>
          <a:prstGeom prst="rect">
            <a:avLst/>
          </a:prstGeom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F4CF03D8-9C36-9C3F-9E5A-9C5276E1F5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4361" y="5448764"/>
            <a:ext cx="2643695" cy="545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Genetic Logic Lab">
            <a:extLst>
              <a:ext uri="{FF2B5EF4-FFF2-40B4-BE49-F238E27FC236}">
                <a16:creationId xmlns:a16="http://schemas.microsoft.com/office/drawing/2014/main" id="{DF378600-EB08-9F1E-FEB3-7D5C5B3352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7168" y="1612446"/>
            <a:ext cx="1630843" cy="1630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27149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6621A5-8764-D45D-2C14-50B3105B4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42E7F-A5ED-4842-86AB-526F2FE8AF1F}" type="slidenum">
              <a:rPr lang="en-CL" smtClean="0"/>
              <a:pPr/>
              <a:t>8</a:t>
            </a:fld>
            <a:endParaRPr lang="en-CL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573F719-AC2F-F92E-F1EE-CB3512D0E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L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Example</a:t>
            </a:r>
          </a:p>
        </p:txBody>
      </p:sp>
      <p:pic>
        <p:nvPicPr>
          <p:cNvPr id="6" name="Picture 5" descr="A diagram of a diagram of a component&#10;&#10;Description automatically generated">
            <a:extLst>
              <a:ext uri="{FF2B5EF4-FFF2-40B4-BE49-F238E27FC236}">
                <a16:creationId xmlns:a16="http://schemas.microsoft.com/office/drawing/2014/main" id="{EFA00335-4650-094C-810D-5D617EE12E2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445"/>
          <a:stretch/>
        </p:blipFill>
        <p:spPr>
          <a:xfrm>
            <a:off x="1507860" y="1557444"/>
            <a:ext cx="9176280" cy="4580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019788"/>
      </p:ext>
    </p:extLst>
  </p:cSld>
  <p:clrMapOvr>
    <a:masterClrMapping/>
  </p:clrMapOvr>
</p:sld>
</file>

<file path=ppt/theme/theme1.xml><?xml version="1.0" encoding="utf-8"?>
<a:theme xmlns:a="http://schemas.openxmlformats.org/drawingml/2006/main" name="CU first slide">
  <a:themeElements>
    <a:clrScheme name="CU Boulder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U first slide" id="{7EE135BC-CD1E-5846-A3B5-C0ABA87C0FBA}" vid="{CA9C585D-DE69-3545-9AB9-9FC5EED9AA9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1027</TotalTime>
  <Words>337</Words>
  <Application>Microsoft Macintosh PowerPoint</Application>
  <PresentationFormat>Widescreen</PresentationFormat>
  <Paragraphs>90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Aptos</vt:lpstr>
      <vt:lpstr>Arial</vt:lpstr>
      <vt:lpstr>Calibri</vt:lpstr>
      <vt:lpstr>Calibri Light</vt:lpstr>
      <vt:lpstr>Helvetica Neue</vt:lpstr>
      <vt:lpstr>Roboto</vt:lpstr>
      <vt:lpstr>CU first slide</vt:lpstr>
      <vt:lpstr>Synthetic Biology Open Language:  Data Model version 3</vt:lpstr>
      <vt:lpstr>Agenda</vt:lpstr>
      <vt:lpstr>SBOL development</vt:lpstr>
      <vt:lpstr>SBOL data model version 3</vt:lpstr>
      <vt:lpstr>SBOL ecosystem</vt:lpstr>
      <vt:lpstr>Wetlab example</vt:lpstr>
      <vt:lpstr>Drylab example</vt:lpstr>
      <vt:lpstr>Aknowledgements</vt:lpstr>
      <vt:lpstr>Example</vt:lpstr>
      <vt:lpstr>Hands on exercise</vt:lpstr>
      <vt:lpstr>Component: the root of every design</vt:lpstr>
      <vt:lpstr>Example: GFP expression cassette</vt:lpstr>
      <vt:lpstr>Features: Structural aspects of a component</vt:lpstr>
      <vt:lpstr>Example: expression cassette parts</vt:lpstr>
      <vt:lpstr>Sequences &amp; Locations</vt:lpstr>
      <vt:lpstr>Example: Location of a SubComponent</vt:lpstr>
      <vt:lpstr>Functional information:  Interaction &amp; Participation</vt:lpstr>
      <vt:lpstr>Example: GFP production from expression cassette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Gonzalo Vidal Pena (PGR)</dc:creator>
  <cp:lastModifiedBy>Gonzalo Vidal Pena (PGR)</cp:lastModifiedBy>
  <cp:revision>5</cp:revision>
  <dcterms:created xsi:type="dcterms:W3CDTF">2024-10-29T18:19:58Z</dcterms:created>
  <dcterms:modified xsi:type="dcterms:W3CDTF">2024-11-16T18:05:37Z</dcterms:modified>
</cp:coreProperties>
</file>